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72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5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 dirty="0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tango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Segnaposto contenut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Segnaposto contenut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6" name="Segnaposto contenut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Oval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‹n.›</a:t>
            </a:fld>
            <a:endParaRPr kumimoji="0" lang="en-US" dirty="0"/>
          </a:p>
        </p:txBody>
      </p:sp>
      <p:sp>
        <p:nvSpPr>
          <p:cNvPr id="23" name="Tito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tango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tango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Segnaposto contenut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gli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Oval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ttango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ttore 1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tango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tango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‹n.›</a:t>
            </a:fld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Trascinare l'immagine su un segnaposto o fare clic sull'icona per aggiungerla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</p:txBody>
      </p:sp>
      <p:sp>
        <p:nvSpPr>
          <p:cNvPr id="22" name="Rettango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09/10/13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tango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tango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09/10/13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‹n.›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stile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gli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3464758"/>
          </a:xfrm>
        </p:spPr>
        <p:txBody>
          <a:bodyPr/>
          <a:lstStyle/>
          <a:p>
            <a:r>
              <a:rPr lang="it-IT" dirty="0" smtClean="0"/>
              <a:t>Marco causi</a:t>
            </a:r>
          </a:p>
          <a:p>
            <a:endParaRPr lang="it-IT" dirty="0"/>
          </a:p>
          <a:p>
            <a:r>
              <a:rPr lang="it-IT" sz="1200" i="1" dirty="0" smtClean="0"/>
              <a:t>Capogruppo </a:t>
            </a:r>
            <a:r>
              <a:rPr lang="it-IT" sz="1200" i="1" dirty="0" err="1" smtClean="0"/>
              <a:t>pd</a:t>
            </a:r>
            <a:r>
              <a:rPr lang="it-IT" sz="1200" i="1" dirty="0" smtClean="0"/>
              <a:t> commissione finanze </a:t>
            </a:r>
          </a:p>
          <a:p>
            <a:r>
              <a:rPr lang="it-IT" sz="1200" i="1" dirty="0" smtClean="0"/>
              <a:t>camera dei deputati</a:t>
            </a:r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r>
              <a:rPr lang="it-IT" dirty="0" smtClean="0"/>
              <a:t>Seminario gruppi parlamentari </a:t>
            </a:r>
            <a:r>
              <a:rPr lang="it-IT" dirty="0" err="1" smtClean="0"/>
              <a:t>pd</a:t>
            </a:r>
            <a:endParaRPr lang="it-IT" dirty="0" smtClean="0"/>
          </a:p>
          <a:p>
            <a:r>
              <a:rPr lang="it-IT" dirty="0" smtClean="0"/>
              <a:t>Roma, 7 ottobre 2013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La riforma dei giochi pubblici nella delega fiscale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2152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Nuovi poteri di pianificazione dei Comuni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Il terzo principio della delega è di “introdurre </a:t>
            </a:r>
            <a:r>
              <a:rPr lang="it-IT" dirty="0"/>
              <a:t>e garantire l'applicazione di regole trasparenti e uniformi nell'intero territorio nazionale in materia di titoli abilitativi all'esercizio dell'offerta di gioco, di autorizzazioni e di controlli, garantendo </a:t>
            </a:r>
            <a:r>
              <a:rPr lang="it-IT" b="1" dirty="0"/>
              <a:t>forme vincolanti di partecipazione dei comuni competenti per territorio al procedimento di autorizzazione e di pianificazione</a:t>
            </a:r>
            <a:r>
              <a:rPr lang="it-IT" dirty="0"/>
              <a:t>, che tenga conto di parametri di distanza da luoghi sensibili validi per l'intero territorio nazionale, della dislocazione locale di sale da gioco e di punti di vendita in cui si esercita come attività principale l'offerta di scommesse su eventi sportivi e non sportivi, nonché in materia di installazione degli apparecchi </a:t>
            </a:r>
            <a:r>
              <a:rPr lang="it-IT" dirty="0" smtClean="0"/>
              <a:t>(…) comunque </a:t>
            </a:r>
            <a:r>
              <a:rPr lang="it-IT" dirty="0"/>
              <a:t>con riserva allo Stato della definizione delle regole necessarie per esigenze di ordine e sicurezza pubblica, </a:t>
            </a:r>
            <a:r>
              <a:rPr lang="it-IT" b="1" dirty="0"/>
              <a:t>assicurando la salvaguardia delle discipline </a:t>
            </a:r>
            <a:r>
              <a:rPr lang="it-IT" b="1" dirty="0" err="1"/>
              <a:t>regolatorie</a:t>
            </a:r>
            <a:r>
              <a:rPr lang="it-IT" b="1" dirty="0"/>
              <a:t> nel frattempo emanate a livello locale che risultino coerenti con i princìpi delle norme di attuazione della presente </a:t>
            </a:r>
            <a:r>
              <a:rPr lang="it-IT" b="1" dirty="0" smtClean="0"/>
              <a:t>lettera</a:t>
            </a:r>
            <a:r>
              <a:rPr lang="it-IT" dirty="0" smtClean="0"/>
              <a:t>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835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Legge statale e leggi regionali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La norma introdotta offre una copertura da parte della legge statale ai regolamenti che molti Comuni hanno varato negli ultimi mesi per fronteggiare la crescita disordinata dei punti vendita e il loro indesiderato impatto urbanistico, sociale e sanitario</a:t>
            </a:r>
          </a:p>
          <a:p>
            <a:r>
              <a:rPr lang="it-IT" dirty="0" smtClean="0"/>
              <a:t>Ciò rafforza l’iniziativa dei Comuni, anche in presenza di specifiche leggi regionali in materia, e ne aumenta la salvaguardia in sede giurisdizionale</a:t>
            </a:r>
          </a:p>
          <a:p>
            <a:r>
              <a:rPr lang="it-IT" dirty="0" smtClean="0"/>
              <a:t>In prospettiva, l’Alta Corte sarà quasi certamente chiamata a dirimere la questione di interpretazione costituzionale (non essendo il settore indicato </a:t>
            </a:r>
            <a:r>
              <a:rPr lang="it-IT" dirty="0" smtClean="0"/>
              <a:t>nell’articolo 117</a:t>
            </a:r>
            <a:r>
              <a:rPr lang="it-IT" dirty="0" smtClean="0"/>
              <a:t>), probabilmente nel senso di una competenza concorrente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432310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Titolo abilitativo unico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Il quarto principio è l’”introduzione</a:t>
            </a:r>
            <a:r>
              <a:rPr lang="it-IT" dirty="0"/>
              <a:t>, anche graduale, del </a:t>
            </a:r>
            <a:r>
              <a:rPr lang="it-IT" b="1" dirty="0"/>
              <a:t>titolo abilitativo unico </a:t>
            </a:r>
            <a:r>
              <a:rPr lang="it-IT" dirty="0"/>
              <a:t>all'esercizio di offerta di gioco e statuizione del divieto di rilascio di tale titolo abilitativo, e, correlativamente, della </a:t>
            </a:r>
            <a:r>
              <a:rPr lang="it-IT" b="1" dirty="0"/>
              <a:t>nullità assoluta di tali titoli, qualora rilasciati, in ambiti territoriali diversi da quelli </a:t>
            </a:r>
            <a:r>
              <a:rPr lang="it-IT" b="1" dirty="0" smtClean="0"/>
              <a:t>pianificati </a:t>
            </a:r>
            <a:r>
              <a:rPr lang="it-IT" dirty="0" smtClean="0"/>
              <a:t>(…) per </a:t>
            </a:r>
            <a:r>
              <a:rPr lang="it-IT" dirty="0"/>
              <a:t>la dislocazione locale di sale da gioco e di punti di vendita di gioco, nonché per l'installazione degli </a:t>
            </a:r>
            <a:r>
              <a:rPr lang="it-IT" dirty="0" smtClean="0"/>
              <a:t>apparecchi (…)”</a:t>
            </a:r>
          </a:p>
          <a:p>
            <a:r>
              <a:rPr lang="it-IT" dirty="0" smtClean="0"/>
              <a:t>L’obiettivo è superare l’attuale dispersione (e scarso coordinamento) dei titoli abilitativi ex art. 86 ed ex art. 88 del TUPS, nonché di quelli basati solo </a:t>
            </a:r>
            <a:r>
              <a:rPr lang="it-IT" dirty="0" smtClean="0"/>
              <a:t>su SCIA</a:t>
            </a:r>
            <a:r>
              <a:rPr lang="it-IT" dirty="0" smtClean="0"/>
              <a:t>/DIA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02032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Trasparenza e contrasto alla criminalità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“riordino </a:t>
            </a:r>
            <a:r>
              <a:rPr lang="it-IT" dirty="0"/>
              <a:t>e rafforzamento della disciplina in materia di trasparenza e di requisiti soggettivi e di onorabilità dei soggetti che, direttamente o indirettamente, controllino o partecipino al capitale delle società concessionarie dei giochi pubblici, nonché degli esponenti aziendali, prevedendo altresì specifiche cause di decadenza dalle concessioni o cause di esclusione dalle gare per il rilascio delle concessioni, anche per società fiduciarie, fondi di investimento e </a:t>
            </a:r>
            <a:r>
              <a:rPr lang="it-IT" i="1" dirty="0"/>
              <a:t>trust</a:t>
            </a:r>
            <a:r>
              <a:rPr lang="it-IT" dirty="0"/>
              <a:t> che detengano, anche indirettamente, partecipazioni al capitale o al patrimonio di società concessionarie di giochi pubblici e che risultino non aver rispettato l'obbligo di dichiarare l'identità del soggetto indirettamente </a:t>
            </a:r>
            <a:r>
              <a:rPr lang="it-IT" dirty="0" smtClean="0"/>
              <a:t>partecipante”</a:t>
            </a:r>
            <a:endParaRPr lang="it-IT" dirty="0"/>
          </a:p>
          <a:p>
            <a:r>
              <a:rPr lang="it-IT" i="1" dirty="0" smtClean="0"/>
              <a:t>“</a:t>
            </a:r>
            <a:r>
              <a:rPr lang="it-IT" b="1" dirty="0" smtClean="0"/>
              <a:t>estensione </a:t>
            </a:r>
            <a:r>
              <a:rPr lang="it-IT" b="1" dirty="0"/>
              <a:t>della disciplina in materia di trasparenza e di requisiti soggettivi e di onorabilità </a:t>
            </a:r>
            <a:r>
              <a:rPr lang="it-IT" b="1" dirty="0" smtClean="0"/>
              <a:t>(…) </a:t>
            </a:r>
            <a:r>
              <a:rPr lang="it-IT" b="1" dirty="0"/>
              <a:t>a tutti i soggetti, costituiti in qualsiasi forma organizzativa, anche societaria, che partecipano alle filiere dell'offerta attivate dalle società concessionarie dei giochi pubblici, integrando, ove necessario, le discipline settoriali </a:t>
            </a:r>
            <a:r>
              <a:rPr lang="it-IT" b="1" dirty="0" smtClean="0"/>
              <a:t>esistenti</a:t>
            </a:r>
            <a:r>
              <a:rPr lang="it-IT" dirty="0" smtClean="0"/>
              <a:t>”</a:t>
            </a:r>
          </a:p>
          <a:p>
            <a:r>
              <a:rPr lang="it-IT" dirty="0" smtClean="0"/>
              <a:t>“verifica, dell'efficacia </a:t>
            </a:r>
            <a:r>
              <a:rPr lang="it-IT" dirty="0"/>
              <a:t>della normativa vigente in materia di conflitti di </a:t>
            </a:r>
            <a:r>
              <a:rPr lang="it-IT" dirty="0" smtClean="0"/>
              <a:t>interessi”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5223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Razionalizzazione della rete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“razionalizzazione </a:t>
            </a:r>
            <a:r>
              <a:rPr lang="it-IT" dirty="0"/>
              <a:t>territoriale della rete di raccolta del gioco, anche in funzione della pianificazione della dislocazione </a:t>
            </a:r>
            <a:r>
              <a:rPr lang="it-IT" dirty="0" smtClean="0"/>
              <a:t>locale (…), </a:t>
            </a:r>
            <a:r>
              <a:rPr lang="it-IT" dirty="0"/>
              <a:t>comunque improntata al </a:t>
            </a:r>
            <a:r>
              <a:rPr lang="it-IT" b="1" dirty="0"/>
              <a:t>criterio della riduzione e della progressiva concentrazione della raccolta di gioco in ambienti sicuri e controllati</a:t>
            </a:r>
            <a:r>
              <a:rPr lang="it-IT" dirty="0"/>
              <a:t>, con relativa responsabilità del concessionario ovvero del titolare dell'esercizio; individuazione dei criteri di riordino e sviluppo della dislocazione territoriale della rete di raccolta del gioco, anche sulla base di una </a:t>
            </a:r>
            <a:r>
              <a:rPr lang="it-IT" b="1" dirty="0"/>
              <a:t>revisione del limite massimo degli apparecchi da gioco presenti in ogni esercizio, della previsione di una superficie minima per gli esercizi che li ospitano e della separazione graduale degli spazi nei quali vengono </a:t>
            </a:r>
            <a:r>
              <a:rPr lang="it-IT" b="1" dirty="0" smtClean="0"/>
              <a:t>installati</a:t>
            </a:r>
            <a:r>
              <a:rPr lang="it-IT" b="1" dirty="0"/>
              <a:t> </a:t>
            </a:r>
            <a:r>
              <a:rPr lang="it-IT" dirty="0" smtClean="0"/>
              <a:t>(…)”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77632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Rafforzamento del potere di regolazione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b="1" dirty="0" smtClean="0"/>
              <a:t>“introduzione di un regime generale di gestione dei casi di crisi irreversibile del rapporto </a:t>
            </a:r>
            <a:r>
              <a:rPr lang="it-IT" b="1" dirty="0" err="1" smtClean="0"/>
              <a:t>concessorio</a:t>
            </a:r>
            <a:r>
              <a:rPr lang="it-IT" b="1" dirty="0" smtClean="0"/>
              <a:t> (…)”</a:t>
            </a:r>
          </a:p>
          <a:p>
            <a:r>
              <a:rPr lang="it-IT" dirty="0" smtClean="0"/>
              <a:t>“riordino e integrazione delle disposizioni vigenti relative ai controlli e all'accertamento dei tributi gravanti sui giochi, al fine di rafforzare l'efficacia preventiva e repressiva nei confronti dell'evasione e delle altre violazioni in materia (…)”</a:t>
            </a:r>
          </a:p>
          <a:p>
            <a:r>
              <a:rPr lang="it-IT" i="1" dirty="0" smtClean="0"/>
              <a:t>“</a:t>
            </a:r>
            <a:r>
              <a:rPr lang="it-IT" dirty="0" smtClean="0"/>
              <a:t>riordino e integrazione del sistema sanzionatorio (…), al fine di aumentarne l'efficacia dissuasiva e l'effettività, prevedendo sanzioni aggravate per le violazioni concernenti il gioco </a:t>
            </a:r>
            <a:r>
              <a:rPr lang="it-IT" i="1" dirty="0" smtClean="0"/>
              <a:t>on-line</a:t>
            </a:r>
            <a:r>
              <a:rPr lang="it-IT" dirty="0" smtClean="0"/>
              <a:t>”</a:t>
            </a:r>
          </a:p>
          <a:p>
            <a:r>
              <a:rPr lang="it-IT" b="1" dirty="0" smtClean="0"/>
              <a:t>nuovi requisiti di trasparenza, nuovi controlli e nuove sanzioni per gli </a:t>
            </a:r>
            <a:r>
              <a:rPr lang="it-IT" b="1" dirty="0"/>
              <a:t>organismi di certificazione degli apparecchi da intrattenimento e </a:t>
            </a:r>
            <a:r>
              <a:rPr lang="it-IT" b="1" dirty="0" smtClean="0"/>
              <a:t>divertimento e per i </a:t>
            </a:r>
            <a:r>
              <a:rPr lang="it-IT" b="1" dirty="0"/>
              <a:t>produttori o distributori di programmi informatici per la gestione delle attività di gioco </a:t>
            </a:r>
            <a:endParaRPr lang="it-IT" b="1" dirty="0" smtClean="0"/>
          </a:p>
          <a:p>
            <a:r>
              <a:rPr lang="it-IT" dirty="0" smtClean="0"/>
              <a:t>Allineamento della durata delle concessioni e deflazione del contenzioso</a:t>
            </a:r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1344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Limiti alla pubblicità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i="1" dirty="0" smtClean="0"/>
              <a:t>“</a:t>
            </a:r>
            <a:r>
              <a:rPr lang="it-IT" dirty="0" smtClean="0"/>
              <a:t>rafforzamento </a:t>
            </a:r>
            <a:r>
              <a:rPr lang="it-IT" dirty="0"/>
              <a:t>del monitoraggio, controllo e verifica circa il rispetto e l'efficacia delle disposizioni vigenti in materia di divieto di pubblicità per i giochi con vincita in denaro, soprattutto per quelli </a:t>
            </a:r>
            <a:r>
              <a:rPr lang="it-IT" i="1" dirty="0"/>
              <a:t>on line</a:t>
            </a:r>
            <a:r>
              <a:rPr lang="it-IT" dirty="0"/>
              <a:t>, anche ai fini della revisione della disciplina in materia, con particolare riguardo all'obiettivo della tutela dei </a:t>
            </a:r>
            <a:r>
              <a:rPr lang="it-IT" dirty="0" smtClean="0"/>
              <a:t>minori”</a:t>
            </a:r>
            <a:endParaRPr lang="it-IT" dirty="0"/>
          </a:p>
          <a:p>
            <a:r>
              <a:rPr lang="it-IT" i="1" dirty="0" smtClean="0"/>
              <a:t>“</a:t>
            </a:r>
            <a:r>
              <a:rPr lang="it-IT" b="1" dirty="0" smtClean="0"/>
              <a:t>introduzione </a:t>
            </a:r>
            <a:r>
              <a:rPr lang="it-IT" b="1" dirty="0"/>
              <a:t>del divieto di pubblicità nelle fasce protette delle trasmissioni radiofoniche e televisive e, sempre, per i giochi con vincita in denaro che inducono comportamenti </a:t>
            </a:r>
            <a:r>
              <a:rPr lang="it-IT" b="1" dirty="0" smtClean="0"/>
              <a:t>compulsivi</a:t>
            </a:r>
            <a:r>
              <a:rPr lang="it-IT" dirty="0" smtClean="0"/>
              <a:t>”</a:t>
            </a:r>
            <a:endParaRPr lang="it-IT" dirty="0"/>
          </a:p>
          <a:p>
            <a:r>
              <a:rPr lang="it-IT" b="1" i="1" dirty="0" smtClean="0"/>
              <a:t>“</a:t>
            </a:r>
            <a:r>
              <a:rPr lang="it-IT" b="1" dirty="0" smtClean="0"/>
              <a:t>previsione </a:t>
            </a:r>
            <a:r>
              <a:rPr lang="it-IT" b="1" dirty="0"/>
              <a:t>di una limitazione massima della pubblicità riguardante il gioco </a:t>
            </a:r>
            <a:r>
              <a:rPr lang="it-IT" b="1" i="1" dirty="0"/>
              <a:t>on line</a:t>
            </a:r>
            <a:r>
              <a:rPr lang="it-IT" b="1" dirty="0"/>
              <a:t>, in particolare di quella realizzata da soggetti che non conseguono concessione statale di </a:t>
            </a:r>
            <a:r>
              <a:rPr lang="it-IT" b="1" dirty="0" smtClean="0"/>
              <a:t>gioco”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913670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Finanziamento delle azioni di contrasto al gioco d’azzardo patologico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i="1" dirty="0" smtClean="0"/>
              <a:t>“</a:t>
            </a:r>
            <a:r>
              <a:rPr lang="it-IT" dirty="0" smtClean="0"/>
              <a:t>definizione </a:t>
            </a:r>
            <a:r>
              <a:rPr lang="it-IT" dirty="0"/>
              <a:t>di un concorso statale, a partire dall'esercizio finanziario in corso alla data di entrata in vigore del decreto legislativo recante la disciplina di cui alla presente lettera, a valere su quota parte delle risorse erariali derivanti dai giochi pubblici, mediante</a:t>
            </a:r>
            <a:r>
              <a:rPr lang="it-IT" b="1" dirty="0"/>
              <a:t> istituzione di un apposito fondo finalizzato prioritariamente al contrasto del gioco d'azzardo patologico</a:t>
            </a:r>
            <a:r>
              <a:rPr lang="it-IT" dirty="0"/>
              <a:t>, anche in concorso con la finanza regionale e </a:t>
            </a:r>
            <a:r>
              <a:rPr lang="it-IT" dirty="0" smtClean="0"/>
              <a:t>locale”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0104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contesto: la delega fiscale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it-IT" sz="2200" dirty="0" smtClean="0"/>
              <a:t>Un fisco più equo, trasparente, orientato alla crescita</a:t>
            </a:r>
          </a:p>
          <a:p>
            <a:r>
              <a:rPr lang="it-IT" sz="2200" dirty="0" smtClean="0"/>
              <a:t>Interventi di manutenzione ordinaria e straordinaria delle strutture portanti del funzionamento del sistema tributario</a:t>
            </a:r>
          </a:p>
          <a:p>
            <a:r>
              <a:rPr lang="it-IT" sz="2200" dirty="0"/>
              <a:t>Uno dei punti prioritari del “Rapporto dei saggi” a Napolitano in materia economico-sociale</a:t>
            </a:r>
          </a:p>
          <a:p>
            <a:r>
              <a:rPr lang="it-IT" sz="2200" dirty="0" smtClean="0"/>
              <a:t>Da venti anni si litiga sul </a:t>
            </a:r>
            <a:r>
              <a:rPr lang="it-IT" sz="2200" dirty="0" err="1" smtClean="0"/>
              <a:t>tax</a:t>
            </a:r>
            <a:r>
              <a:rPr lang="it-IT" sz="2200" dirty="0" smtClean="0"/>
              <a:t> design. Inevitabile: anche oggi e in futuro la politica tributaria è uno dei terreni di differenziazione fra democratici e conservatori, in tutto il mondo</a:t>
            </a:r>
          </a:p>
          <a:p>
            <a:r>
              <a:rPr lang="it-IT" sz="2200" dirty="0" smtClean="0"/>
              <a:t>Ma: da tredici anni almeno (dalla riforma delle Agenzie nella legislatura 1996-2001) nessun intervento organico sul funzionamento della macchina. </a:t>
            </a:r>
          </a:p>
          <a:p>
            <a:r>
              <a:rPr lang="it-IT" sz="2200" dirty="0" smtClean="0"/>
              <a:t>Su questo è possibile costruire convergenze ampie? Sembra di sì: a Montecitorio nella votazione finale non c’è stato alcun voto contrario, ma solo voti favorevoli o astensioni</a:t>
            </a:r>
          </a:p>
          <a:p>
            <a:pPr marL="0" indent="0"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11357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percorso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 smtClean="0"/>
              <a:t>Ddl</a:t>
            </a:r>
            <a:r>
              <a:rPr lang="it-IT" dirty="0" smtClean="0"/>
              <a:t> Monti, approvato dalla Camera, caduto in Senato insieme a Governo Monti nel dicembre 2012</a:t>
            </a:r>
          </a:p>
          <a:p>
            <a:r>
              <a:rPr lang="it-IT" dirty="0" smtClean="0"/>
              <a:t>Nuova legislatura: iniziativa parlamentare del PD, seguita da tutti gli altri gruppi. Governo Letta lo inserisce fra priorità</a:t>
            </a:r>
          </a:p>
          <a:p>
            <a:r>
              <a:rPr lang="it-IT" dirty="0" smtClean="0"/>
              <a:t>Oggi: approvato alla Camera il 25 settembre 2013, sta per cominciare esame in Senato. Grazie a positiva conclusione della crisi politica, molto probabile che vada avanti velocemente e che trovi attuazione, tramite i previsti decreti legislativi, lungo il 2014</a:t>
            </a:r>
          </a:p>
          <a:p>
            <a:r>
              <a:rPr lang="it-IT" dirty="0" smtClean="0"/>
              <a:t>Domani: spingere sul Governo per l’emanazione dei decreti, i quali dovranno comunque passare per l’approvazione del Parlamento</a:t>
            </a:r>
          </a:p>
          <a:p>
            <a:pPr marL="0" indent="0">
              <a:buNone/>
            </a:pP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3674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contenuti della delega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Riforma del catasto (nuovi estimi catastali)</a:t>
            </a:r>
          </a:p>
          <a:p>
            <a:r>
              <a:rPr lang="it-IT" dirty="0" smtClean="0"/>
              <a:t>Monitoraggio e riordino dell’erosione fiscale</a:t>
            </a:r>
          </a:p>
          <a:p>
            <a:r>
              <a:rPr lang="it-IT" dirty="0" smtClean="0"/>
              <a:t>Norma generale sull’abuso del diritto (elusione)</a:t>
            </a:r>
          </a:p>
          <a:p>
            <a:r>
              <a:rPr lang="it-IT" dirty="0" smtClean="0"/>
              <a:t>Rafforzamento degli strumenti di contrasto all’evasione (tracciabilità pagamenti, fatturazione elettronica, ecc.)</a:t>
            </a:r>
          </a:p>
          <a:p>
            <a:r>
              <a:rPr lang="it-IT" dirty="0" smtClean="0"/>
              <a:t>Nuove relazioni fra fisco e contribuente (tutoraggio, gestione del rischio fiscale, riforma degli interpelli, semplificazione)</a:t>
            </a:r>
          </a:p>
          <a:p>
            <a:r>
              <a:rPr lang="it-IT" dirty="0" smtClean="0"/>
              <a:t>Riforma del sistema sanzionatorio, interventi per l’efficienza e la tutela nel processo tributario, riforma della riscossione degli enti locali</a:t>
            </a:r>
          </a:p>
          <a:p>
            <a:r>
              <a:rPr lang="it-IT" dirty="0" smtClean="0"/>
              <a:t>Riforma della tassazione delle imprese minori, razionalizzazioni in materia di </a:t>
            </a:r>
            <a:r>
              <a:rPr lang="it-IT" dirty="0" err="1" smtClean="0"/>
              <a:t>Ires</a:t>
            </a:r>
            <a:r>
              <a:rPr lang="it-IT" dirty="0" smtClean="0"/>
              <a:t> e di Iva</a:t>
            </a:r>
          </a:p>
          <a:p>
            <a:r>
              <a:rPr lang="it-IT" dirty="0" smtClean="0"/>
              <a:t>Fiscalità energetica e ambientale, in recepimento direttive europee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1846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Articolo 14: i giochi pubblici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Necessità di una riforma era chiara già l’anno scorso, e la delega ne tiene conto nell’articolo 14, dove si affrontano i temi legati alla regolazione del settore e ai profili erariali</a:t>
            </a:r>
          </a:p>
          <a:p>
            <a:r>
              <a:rPr lang="it-IT" dirty="0"/>
              <a:t>L</a:t>
            </a:r>
            <a:r>
              <a:rPr lang="it-IT" dirty="0" smtClean="0"/>
              <a:t>’articolo 14 sui giochi, però, è quello che è stato maggiormente migliorato (insieme a quello sull’evasione fiscale) al confronto con il testo dell’anno scorso</a:t>
            </a:r>
          </a:p>
          <a:p>
            <a:r>
              <a:rPr lang="it-IT" dirty="0" smtClean="0"/>
              <a:t>Positiva interazione fra Commissione Finanze e </a:t>
            </a:r>
            <a:r>
              <a:rPr lang="it-IT" dirty="0" err="1" smtClean="0"/>
              <a:t>Intergruppo</a:t>
            </a:r>
            <a:r>
              <a:rPr lang="it-IT" dirty="0" smtClean="0"/>
              <a:t> parlamentare sui giochi, per iniziativa del PD</a:t>
            </a:r>
          </a:p>
          <a:p>
            <a:r>
              <a:rPr lang="it-IT" dirty="0" smtClean="0"/>
              <a:t>Qualcuno aveva pensato a stralciare l’articolo dalla delega. Ritengo che invece abbiamo fatto bene ad accettare la sfida di riformare il settore anche attraverso questo strumento</a:t>
            </a:r>
          </a:p>
        </p:txBody>
      </p:sp>
    </p:spTree>
    <p:extLst>
      <p:ext uri="{BB962C8B-B14F-4D97-AF65-F5344CB8AC3E}">
        <p14:creationId xmlns:p14="http://schemas.microsoft.com/office/powerpoint/2010/main" val="320077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Lo scenario di fondo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Settore del gioco pubblico cresciuto in modo distorto e disordinato</a:t>
            </a:r>
          </a:p>
          <a:p>
            <a:r>
              <a:rPr lang="it-IT" dirty="0" smtClean="0"/>
              <a:t>Inefficienza allocativa: fra 2010 e 2012 giocate aumentano da 61,4 a 88,6 </a:t>
            </a:r>
            <a:r>
              <a:rPr lang="it-IT" dirty="0" err="1" smtClean="0"/>
              <a:t>mld</a:t>
            </a:r>
            <a:r>
              <a:rPr lang="it-IT" dirty="0" smtClean="0"/>
              <a:t>. In parte è recupero mercato illegale, ma resta la domanda se è efficiente per il paese destinare alla spesa per giochi d’azzardo più di 5 </a:t>
            </a:r>
            <a:r>
              <a:rPr lang="it-IT" dirty="0"/>
              <a:t>p</a:t>
            </a:r>
            <a:r>
              <a:rPr lang="it-IT" dirty="0" smtClean="0"/>
              <a:t>unti di </a:t>
            </a:r>
            <a:r>
              <a:rPr lang="it-IT" dirty="0" err="1" smtClean="0"/>
              <a:t>Pil</a:t>
            </a:r>
            <a:r>
              <a:rPr lang="it-IT" dirty="0" smtClean="0"/>
              <a:t> e al funzionamento del settore ben 9 miliardi (più del FFO delle Università!)</a:t>
            </a:r>
          </a:p>
          <a:p>
            <a:r>
              <a:rPr lang="it-IT" dirty="0" smtClean="0"/>
              <a:t>Mentre aumentavano le giocate, diminuivano gli incassi erariali (da 8,7 a 8 </a:t>
            </a:r>
            <a:r>
              <a:rPr lang="it-IT" dirty="0" err="1" smtClean="0"/>
              <a:t>mld</a:t>
            </a:r>
            <a:r>
              <a:rPr lang="it-IT" dirty="0" smtClean="0"/>
              <a:t>), per effetto di due scelte </a:t>
            </a:r>
            <a:r>
              <a:rPr lang="it-IT" dirty="0" err="1" smtClean="0"/>
              <a:t>disuctibili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rendere attraenti i nuovi giochi (AWP, VLT, on line) aumentando i </a:t>
            </a:r>
            <a:r>
              <a:rPr lang="it-IT" i="1" dirty="0" err="1" smtClean="0"/>
              <a:t>payout</a:t>
            </a:r>
            <a:r>
              <a:rPr lang="it-IT" dirty="0" smtClean="0"/>
              <a:t> e riducendo il prelievo erariale</a:t>
            </a:r>
          </a:p>
          <a:p>
            <a:pPr lvl="1"/>
            <a:r>
              <a:rPr lang="it-IT" dirty="0"/>
              <a:t>a</a:t>
            </a:r>
            <a:r>
              <a:rPr lang="it-IT" dirty="0" smtClean="0"/>
              <a:t>nticipare il gettito futuro con il pagamento immediato di diritti fissi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7925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scelte politiche della delega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Difendere il gioco pubblico per contrastare i circuiti del gioco illegale</a:t>
            </a:r>
          </a:p>
          <a:p>
            <a:r>
              <a:rPr lang="it-IT" dirty="0" smtClean="0"/>
              <a:t>Razionalizzare, concentrare e tendenzialmente ridurre il perimetro del settore, confermando e rafforzando il modello </a:t>
            </a:r>
            <a:r>
              <a:rPr lang="it-IT" dirty="0" err="1" smtClean="0"/>
              <a:t>concessorio</a:t>
            </a:r>
            <a:endParaRPr lang="it-IT" dirty="0" smtClean="0"/>
          </a:p>
          <a:p>
            <a:r>
              <a:rPr lang="it-IT" dirty="0" smtClean="0"/>
              <a:t>Rafforzare la capacità del regolatore (Agenzia delle Dogane e dei Monopoli) di gestire le relazioni contrattuali con i concessionari, di superare i contenziosi</a:t>
            </a:r>
          </a:p>
          <a:p>
            <a:r>
              <a:rPr lang="it-IT" dirty="0" smtClean="0"/>
              <a:t>Indurre una positiva evoluzione dell’impianto legislativo comunitario </a:t>
            </a:r>
          </a:p>
          <a:p>
            <a:r>
              <a:rPr lang="it-IT" dirty="0" smtClean="0"/>
              <a:t>Dare spazio ai Comuni e agli enti locali nelle decisioni localizzative</a:t>
            </a:r>
          </a:p>
          <a:p>
            <a:r>
              <a:rPr lang="it-IT" dirty="0" smtClean="0"/>
              <a:t>Limitare la pubblicità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4648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Conferma e rafforzamento del modello </a:t>
            </a:r>
            <a:r>
              <a:rPr lang="it-IT" dirty="0" err="1" smtClean="0"/>
              <a:t>concessorio</a:t>
            </a:r>
            <a:r>
              <a:rPr lang="it-IT" dirty="0" smtClean="0"/>
              <a:t> e questioni comunitarie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 smtClean="0"/>
              <a:t>Modello legislativo e giurisprudenziale UE è influenzato da principi di libera concorrenza sul mercato interno (libertà di stabilimento)</a:t>
            </a:r>
          </a:p>
          <a:p>
            <a:r>
              <a:rPr lang="it-IT" dirty="0" smtClean="0"/>
              <a:t>L’applicazione di questi principi al settore dei giochi tende a scardinare il modello “</a:t>
            </a:r>
            <a:r>
              <a:rPr lang="it-IT" dirty="0" err="1" smtClean="0"/>
              <a:t>regolatorio</a:t>
            </a:r>
            <a:r>
              <a:rPr lang="it-IT" dirty="0" smtClean="0"/>
              <a:t>” pubblico basato, nell’esperienza italiana, su concessioni statali</a:t>
            </a:r>
          </a:p>
          <a:p>
            <a:r>
              <a:rPr lang="it-IT" dirty="0" smtClean="0"/>
              <a:t>Questa tendenza ha avuto un grande impatto sulla diffusione del gioco </a:t>
            </a:r>
            <a:r>
              <a:rPr lang="it-IT" i="1" dirty="0" smtClean="0"/>
              <a:t>on line</a:t>
            </a:r>
            <a:r>
              <a:rPr lang="it-IT" dirty="0" smtClean="0"/>
              <a:t>, così come di punti vendita non autorizzati ai sensi del TUPS (Testo unico di pubblica sicurezza)</a:t>
            </a:r>
          </a:p>
          <a:p>
            <a:r>
              <a:rPr lang="it-IT" dirty="0" smtClean="0"/>
              <a:t>Oggi si può ben dire che il settore dei giochi non è diviso in due (legale-illegale) ma in tre: regolato, non regolato, illegale</a:t>
            </a:r>
          </a:p>
          <a:p>
            <a:r>
              <a:rPr lang="it-IT" dirty="0" smtClean="0"/>
              <a:t>La delega vuole confermare e rafforzare il modello </a:t>
            </a:r>
            <a:r>
              <a:rPr lang="it-IT" dirty="0" err="1" smtClean="0"/>
              <a:t>concessorio</a:t>
            </a:r>
            <a:r>
              <a:rPr lang="it-IT" dirty="0" smtClean="0"/>
              <a:t>, per ridurre non solo il gioco illegale ma anche quello deregolato, e per ottenere anche una evoluzione della struttura giuridica europea </a:t>
            </a:r>
            <a:r>
              <a:rPr lang="it-IT" dirty="0" err="1" smtClean="0"/>
              <a:t>affinchè</a:t>
            </a:r>
            <a:r>
              <a:rPr lang="it-IT" dirty="0" smtClean="0"/>
              <a:t> si tenga conto in questo settore di rilevanti interessi pubblici da tutelare in materia di ordine pubblico, sicurezza e contrasto alla criminalità e al riciclaggio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25048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T</a:t>
            </a:r>
            <a:r>
              <a:rPr lang="it-IT" dirty="0" smtClean="0"/>
              <a:t>esto unico e armonizzazione </a:t>
            </a:r>
            <a:r>
              <a:rPr lang="it-IT" i="1" dirty="0" err="1" smtClean="0"/>
              <a:t>payout</a:t>
            </a:r>
            <a:r>
              <a:rPr lang="it-IT" dirty="0" smtClean="0"/>
              <a:t> e PREU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Il primo principio della delega è di procedere alla “</a:t>
            </a:r>
            <a:r>
              <a:rPr lang="it-IT" dirty="0"/>
              <a:t>raccolta sistematica e organica delle disposizioni vigenti </a:t>
            </a:r>
            <a:r>
              <a:rPr lang="it-IT" dirty="0" smtClean="0"/>
              <a:t>(…), </a:t>
            </a:r>
            <a:r>
              <a:rPr lang="it-IT" dirty="0"/>
              <a:t>fatte salve, comunque, le previsioni in materia di cui agli articoli 5 e 7 del decreto-legge 13 settembre 2012, n. 158, convertito, con modificazioni, dalla legge 8 novembre 2012, n. </a:t>
            </a:r>
            <a:r>
              <a:rPr lang="it-IT" dirty="0" smtClean="0"/>
              <a:t>189”. </a:t>
            </a:r>
            <a:r>
              <a:rPr lang="it-IT" b="1" dirty="0" smtClean="0"/>
              <a:t>Il decreto Balduzzi, insomma, non potrà essere modificato</a:t>
            </a:r>
          </a:p>
          <a:p>
            <a:r>
              <a:rPr lang="it-IT" dirty="0" smtClean="0"/>
              <a:t>Il secondo principio è di riordinare il prelievo erariale e di armonizzare </a:t>
            </a:r>
            <a:r>
              <a:rPr lang="it-IT" dirty="0"/>
              <a:t>le percentuali di aggio o compenso riconosciute ai concessionari, ai gestori e agli esercenti e le percentuali destinate a vincita </a:t>
            </a:r>
            <a:r>
              <a:rPr lang="it-IT" i="1" dirty="0"/>
              <a:t>(</a:t>
            </a:r>
            <a:r>
              <a:rPr lang="it-IT" i="1" dirty="0" err="1"/>
              <a:t>payout</a:t>
            </a:r>
            <a:r>
              <a:rPr lang="it-IT" i="1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889416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ttà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Città.thmx</Template>
  <TotalTime>175</TotalTime>
  <Words>1995</Words>
  <Application>Microsoft Macintosh PowerPoint</Application>
  <PresentationFormat>Presentazione su schermo (4:3)</PresentationFormat>
  <Paragraphs>87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Città</vt:lpstr>
      <vt:lpstr>La riforma dei giochi pubblici nella delega fiscale</vt:lpstr>
      <vt:lpstr>Il contesto: la delega fiscale</vt:lpstr>
      <vt:lpstr>Il percorso</vt:lpstr>
      <vt:lpstr>I contenuti della delega</vt:lpstr>
      <vt:lpstr>Articolo 14: i giochi pubblici</vt:lpstr>
      <vt:lpstr>Lo scenario di fondo</vt:lpstr>
      <vt:lpstr>Le scelte politiche della delega</vt:lpstr>
      <vt:lpstr>Conferma e rafforzamento del modello concessorio e questioni comunitarie</vt:lpstr>
      <vt:lpstr>Testo unico e armonizzazione payout e PREU</vt:lpstr>
      <vt:lpstr>Nuovi poteri di pianificazione dei Comuni</vt:lpstr>
      <vt:lpstr>Legge statale e leggi regionali</vt:lpstr>
      <vt:lpstr>Titolo abilitativo unico</vt:lpstr>
      <vt:lpstr>Trasparenza e contrasto alla criminalità</vt:lpstr>
      <vt:lpstr>Razionalizzazione della rete</vt:lpstr>
      <vt:lpstr>Rafforzamento del potere di regolazione</vt:lpstr>
      <vt:lpstr>Limiti alla pubblicità</vt:lpstr>
      <vt:lpstr>Finanziamento delle azioni di contrasto al gioco d’azzardo patologico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riforma dei giochi pubblici nella delega fiscale</dc:title>
  <dc:creator>Marco Causi</dc:creator>
  <cp:lastModifiedBy>Marco Causi</cp:lastModifiedBy>
  <cp:revision>24</cp:revision>
  <dcterms:created xsi:type="dcterms:W3CDTF">2013-10-06T21:55:56Z</dcterms:created>
  <dcterms:modified xsi:type="dcterms:W3CDTF">2013-10-09T08:13:13Z</dcterms:modified>
</cp:coreProperties>
</file>